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4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5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6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7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FFF3EC_192808BB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40"/>
  </p:notesMasterIdLst>
  <p:handoutMasterIdLst>
    <p:handoutMasterId r:id="rId41"/>
  </p:handoutMasterIdLst>
  <p:sldIdLst>
    <p:sldId id="1212" r:id="rId11"/>
    <p:sldId id="2147480555" r:id="rId12"/>
    <p:sldId id="2147480550" r:id="rId13"/>
    <p:sldId id="2147480571" r:id="rId14"/>
    <p:sldId id="2147480572" r:id="rId15"/>
    <p:sldId id="2147480573" r:id="rId16"/>
    <p:sldId id="2147480575" r:id="rId17"/>
    <p:sldId id="2147480574" r:id="rId18"/>
    <p:sldId id="2147480541" r:id="rId19"/>
    <p:sldId id="2147480576" r:id="rId20"/>
    <p:sldId id="2147480547" r:id="rId21"/>
    <p:sldId id="2147480577" r:id="rId22"/>
    <p:sldId id="2147480567" r:id="rId23"/>
    <p:sldId id="2147480548" r:id="rId24"/>
    <p:sldId id="2147480549" r:id="rId25"/>
    <p:sldId id="2147480554" r:id="rId26"/>
    <p:sldId id="2147480553" r:id="rId27"/>
    <p:sldId id="2147480556" r:id="rId28"/>
    <p:sldId id="2147480557" r:id="rId29"/>
    <p:sldId id="2147480559" r:id="rId30"/>
    <p:sldId id="2147480558" r:id="rId31"/>
    <p:sldId id="2147480570" r:id="rId32"/>
    <p:sldId id="2147480560" r:id="rId33"/>
    <p:sldId id="2147480564" r:id="rId34"/>
    <p:sldId id="2147480562" r:id="rId35"/>
    <p:sldId id="2147480566" r:id="rId36"/>
    <p:sldId id="2147480565" r:id="rId37"/>
    <p:sldId id="2147480569" r:id="rId38"/>
    <p:sldId id="2147480568" r:id="rId39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CC8"/>
    <a:srgbClr val="FF861D"/>
    <a:srgbClr val="5AB35A"/>
    <a:srgbClr val="DD4D4E"/>
    <a:srgbClr val="B596D1"/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11" autoAdjust="0"/>
  </p:normalViewPr>
  <p:slideViewPr>
    <p:cSldViewPr snapToGrid="0">
      <p:cViewPr varScale="1">
        <p:scale>
          <a:sx n="102" d="100"/>
          <a:sy n="102" d="100"/>
        </p:scale>
        <p:origin x="216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presProps" Target="presProps.xml"/></Relationships>
</file>

<file path=ppt/comments/modernComment_7FFFF3EC_192808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9681D1-D325-4F9B-B9F0-155B97FCAD75}" authorId="{946541D2-18D2-2EF2-138B-C7F0726899C6}" created="2024-10-14T20:48:45.121">
    <pc:sldMkLst xmlns:pc="http://schemas.microsoft.com/office/powerpoint/2013/main/command">
      <pc:docMk/>
      <pc:sldMk cId="422054075" sldId="2147480556"/>
    </pc:sldMkLst>
    <p188:txBody>
      <a:bodyPr/>
      <a:lstStyle/>
      <a:p>
        <a:r>
          <a:rPr lang="en-US"/>
          <a:t>01111100 in binary equals 
124 
E = 4+8+16+32+64=124 - 127 = -3
Value=−(1.25)×2^−3
Value=−0.15625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10/29/2024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597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spacing of a floating-point system is constant in the </a:t>
            </a:r>
            <a:r>
              <a:rPr lang="en-US" b="1" dirty="0">
                <a:solidFill>
                  <a:schemeClr val="accent3"/>
                </a:solidFill>
              </a:rPr>
              <a:t>relative sense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15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recognize the numerator and denominator in this ratio as the relative forward and backward errors, respectively, so this relationship can be rephrased</a:t>
            </a:r>
          </a:p>
          <a:p>
            <a:r>
              <a:rPr lang="en-US" dirty="0" err="1"/>
              <a:t>X_hat</a:t>
            </a:r>
            <a:r>
              <a:rPr lang="en-US" dirty="0"/>
              <a:t> = x + delta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6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Function: f(x)=</a:t>
            </a:r>
            <a:r>
              <a:rPr lang="en-US" b="1" dirty="0" err="1"/>
              <a:t>xf</a:t>
            </a:r>
            <a:r>
              <a:rPr lang="en-US" b="1" dirty="0"/>
              <a:t>(x) = \sqrt{x}f(x)=x​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Domain</a:t>
            </a:r>
            <a:r>
              <a:rPr lang="en-US" dirty="0"/>
              <a:t>: x≥0x \</a:t>
            </a:r>
            <a:r>
              <a:rPr lang="en-US" dirty="0" err="1"/>
              <a:t>geq</a:t>
            </a:r>
            <a:r>
              <a:rPr lang="en-US" dirty="0"/>
              <a:t> 0x≥0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Derivative</a:t>
            </a:r>
            <a:r>
              <a:rPr lang="en-US" dirty="0"/>
              <a:t>: f′(x)=12xf'(x) = \frac{1}{2\sqrt{x}}f′(x)=2x​1​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Conditioning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x→0+x \to 0^+x→0+, f′(x)→∞f'(x) \to \</a:t>
            </a:r>
            <a:r>
              <a:rPr lang="en-US" dirty="0" err="1"/>
              <a:t>inftyf</a:t>
            </a:r>
            <a:r>
              <a:rPr lang="en-US" dirty="0"/>
              <a:t>′(x)→∞, indicating high sensitivity (poor conditioning).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xxx increases, f′(x)f'(x)f′(x) decreases, showing better conditioning for larger xxx.</a:t>
            </a:r>
          </a:p>
          <a:p>
            <a:endParaRPr lang="en-US" dirty="0"/>
          </a:p>
          <a:p>
            <a:r>
              <a:rPr lang="en-US" b="1" dirty="0"/>
              <a:t>Function: g(x)=a−</a:t>
            </a:r>
            <a:r>
              <a:rPr lang="en-US" b="1" dirty="0" err="1"/>
              <a:t>xg</a:t>
            </a:r>
            <a:r>
              <a:rPr lang="en-US" b="1" dirty="0"/>
              <a:t>(x) = a - </a:t>
            </a:r>
            <a:r>
              <a:rPr lang="en-US" b="1" dirty="0" err="1"/>
              <a:t>xg</a:t>
            </a:r>
            <a:r>
              <a:rPr lang="en-US" b="1" dirty="0"/>
              <a:t>(x)=a−x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Domain</a:t>
            </a:r>
            <a:r>
              <a:rPr lang="en-US" dirty="0"/>
              <a:t>: All real numbers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Derivative</a:t>
            </a:r>
            <a:r>
              <a:rPr lang="en-US" dirty="0"/>
              <a:t>: g′(x)=−1g'(x) = -1g′(x)=−1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Conditioning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derivative is constant, meaning the function is well-conditioned for all xxx. Small changes in xxx result in constant changes in g(x)g(x)g(x).</a:t>
            </a:r>
          </a:p>
          <a:p>
            <a:endParaRPr lang="en-US" dirty="0"/>
          </a:p>
          <a:p>
            <a:r>
              <a:rPr lang="en-US" b="1" dirty="0"/>
              <a:t>Summary of Conditioning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f(x)=</a:t>
            </a:r>
            <a:r>
              <a:rPr lang="en-US" dirty="0" err="1"/>
              <a:t>xf</a:t>
            </a:r>
            <a:r>
              <a:rPr lang="en-US" dirty="0"/>
              <a:t>(x) = \sqrt{x}f(x)=x​: Poorly conditioned as x→0+x \to 0^+x→0+, well-conditioned for large xxx.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g(x)=a−</a:t>
            </a:r>
            <a:r>
              <a:rPr lang="en-US" dirty="0" err="1"/>
              <a:t>xg</a:t>
            </a:r>
            <a:r>
              <a:rPr lang="en-US" dirty="0"/>
              <a:t>(x) = a - </a:t>
            </a:r>
            <a:r>
              <a:rPr lang="en-US" dirty="0" err="1"/>
              <a:t>xg</a:t>
            </a:r>
            <a:r>
              <a:rPr lang="en-US" dirty="0"/>
              <a:t>(x)=a−x: Well-conditioned for all xxx.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h(x)=tan⁡(x)h(x) = \tan(x)h(x)=tan(x): Poorly conditioned near </a:t>
            </a:r>
            <a:r>
              <a:rPr lang="el-GR" dirty="0"/>
              <a:t>π2+</a:t>
            </a:r>
            <a:r>
              <a:rPr lang="en-US" dirty="0"/>
              <a:t>k</a:t>
            </a:r>
            <a:r>
              <a:rPr lang="el-GR" dirty="0"/>
              <a:t>π\</a:t>
            </a:r>
            <a:r>
              <a:rPr lang="en-US" dirty="0"/>
              <a:t>frac{\pi}{2} + k\pi2</a:t>
            </a:r>
            <a:r>
              <a:rPr lang="el-GR" dirty="0"/>
              <a:t>π​+</a:t>
            </a:r>
            <a:r>
              <a:rPr lang="en-US" dirty="0"/>
              <a:t>k</a:t>
            </a:r>
            <a:r>
              <a:rPr lang="el-GR" dirty="0"/>
              <a:t>π, </a:t>
            </a:r>
            <a:r>
              <a:rPr lang="en-US" dirty="0"/>
              <a:t>well-conditioned elsewhere.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27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6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can you say about what you see?</a:t>
            </a:r>
          </a:p>
          <a:p>
            <a:pPr marL="315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 unique </a:t>
            </a:r>
          </a:p>
          <a:p>
            <a:pPr marL="315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has continuous derivatives, other one does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0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9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7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Matrix whose columns are successive powers of some independent variable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1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customers want extreme accuracy – although there are huge uncertainties in their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09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order Finite difference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15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2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idea is that both representations allow for expressing very large or very small numbers efficiently by </a:t>
            </a:r>
            <a:r>
              <a:rPr lang="en-US" b="1" dirty="0"/>
              <a:t>focusing on the most significant digits and scaling with powers of 10</a:t>
            </a:r>
            <a:r>
              <a:rPr lang="en-US" dirty="0"/>
              <a:t>. However, floating-point representation is used in computing and has specific rules for how numbers are stored in binary (even though the conceptual structure is similar to scientific notation).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17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01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Computer encodes in base 2, not in base 10 and it uses a biased exponent to allow encoding small and large exponents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18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46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24e6*(64/4 = 16) *500/1e9</a:t>
            </a:r>
          </a:p>
          <a:p>
            <a:endParaRPr lang="en-US" dirty="0"/>
          </a:p>
          <a:p>
            <a:r>
              <a:rPr lang="en-US" dirty="0" err="1"/>
              <a:t>ans</a:t>
            </a:r>
            <a:r>
              <a:rPr lang="en-US" dirty="0"/>
              <a:t> =</a:t>
            </a:r>
          </a:p>
          <a:p>
            <a:endParaRPr lang="en-US" dirty="0"/>
          </a:p>
          <a:p>
            <a:r>
              <a:rPr lang="en-US" dirty="0"/>
              <a:t>   192 Gb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19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4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50" Type="http://schemas.openxmlformats.org/officeDocument/2006/relationships/slideLayout" Target="../slideLayouts/slideLayout176.xml"/><Relationship Id="rId55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9.xml"/><Relationship Id="rId68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202.xml"/><Relationship Id="rId84" Type="http://schemas.openxmlformats.org/officeDocument/2006/relationships/slideLayout" Target="../slideLayouts/slideLayout210.xml"/><Relationship Id="rId89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33.xml"/><Relationship Id="rId71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9.xml"/><Relationship Id="rId58" Type="http://schemas.openxmlformats.org/officeDocument/2006/relationships/slideLayout" Target="../slideLayouts/slideLayout184.xml"/><Relationship Id="rId66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200.xml"/><Relationship Id="rId79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187.xml"/><Relationship Id="rId82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16.xml"/><Relationship Id="rId95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82.xml"/><Relationship Id="rId64" Type="http://schemas.openxmlformats.org/officeDocument/2006/relationships/slideLayout" Target="../slideLayouts/slideLayout190.xml"/><Relationship Id="rId69" Type="http://schemas.openxmlformats.org/officeDocument/2006/relationships/slideLayout" Target="../slideLayouts/slideLayout195.xml"/><Relationship Id="rId7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98.xml"/><Relationship Id="rId80" Type="http://schemas.openxmlformats.org/officeDocument/2006/relationships/slideLayout" Target="../slideLayouts/slideLayout206.xml"/><Relationship Id="rId85" Type="http://schemas.openxmlformats.org/officeDocument/2006/relationships/slideLayout" Target="../slideLayouts/slideLayout211.xml"/><Relationship Id="rId93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59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96.xml"/><Relationship Id="rId75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9.xml"/><Relationship Id="rId88" Type="http://schemas.openxmlformats.org/officeDocument/2006/relationships/slideLayout" Target="../slideLayouts/slideLayout214.xml"/><Relationship Id="rId91" Type="http://schemas.openxmlformats.org/officeDocument/2006/relationships/slideLayout" Target="../slideLayouts/slideLayout217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86.xml"/><Relationship Id="rId65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9.xml"/><Relationship Id="rId78" Type="http://schemas.openxmlformats.org/officeDocument/2006/relationships/slideLayout" Target="../slideLayouts/slideLayout204.xml"/><Relationship Id="rId81" Type="http://schemas.openxmlformats.org/officeDocument/2006/relationships/slideLayout" Target="../slideLayouts/slideLayout207.xml"/><Relationship Id="rId86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24.xml"/><Relationship Id="rId21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42" Type="http://schemas.openxmlformats.org/officeDocument/2006/relationships/slideLayout" Target="../slideLayouts/slideLayout294.xml"/><Relationship Id="rId47" Type="http://schemas.openxmlformats.org/officeDocument/2006/relationships/slideLayout" Target="../slideLayouts/slideLayout299.xml"/><Relationship Id="rId50" Type="http://schemas.openxmlformats.org/officeDocument/2006/relationships/slideLayout" Target="../slideLayouts/slideLayout302.xml"/><Relationship Id="rId55" Type="http://schemas.openxmlformats.org/officeDocument/2006/relationships/slideLayout" Target="../slideLayouts/slideLayout307.xml"/><Relationship Id="rId63" Type="http://schemas.openxmlformats.org/officeDocument/2006/relationships/slideLayout" Target="../slideLayouts/slideLayout315.xml"/><Relationship Id="rId68" Type="http://schemas.openxmlformats.org/officeDocument/2006/relationships/slideLayout" Target="../slideLayouts/slideLayout320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9.xml"/><Relationship Id="rId71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292.xml"/><Relationship Id="rId45" Type="http://schemas.openxmlformats.org/officeDocument/2006/relationships/slideLayout" Target="../slideLayouts/slideLayout297.xml"/><Relationship Id="rId53" Type="http://schemas.openxmlformats.org/officeDocument/2006/relationships/slideLayout" Target="../slideLayouts/slideLayout305.xml"/><Relationship Id="rId58" Type="http://schemas.openxmlformats.org/officeDocument/2006/relationships/slideLayout" Target="../slideLayouts/slideLayout310.xml"/><Relationship Id="rId66" Type="http://schemas.openxmlformats.org/officeDocument/2006/relationships/slideLayout" Target="../slideLayouts/slideLayout318.xml"/><Relationship Id="rId7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288.xml"/><Relationship Id="rId49" Type="http://schemas.openxmlformats.org/officeDocument/2006/relationships/slideLayout" Target="../slideLayouts/slideLayout301.xml"/><Relationship Id="rId57" Type="http://schemas.openxmlformats.org/officeDocument/2006/relationships/slideLayout" Target="../slideLayouts/slideLayout309.xml"/><Relationship Id="rId61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4" Type="http://schemas.openxmlformats.org/officeDocument/2006/relationships/slideLayout" Target="../slideLayouts/slideLayout296.xml"/><Relationship Id="rId52" Type="http://schemas.openxmlformats.org/officeDocument/2006/relationships/slideLayout" Target="../slideLayouts/slideLayout304.xml"/><Relationship Id="rId60" Type="http://schemas.openxmlformats.org/officeDocument/2006/relationships/slideLayout" Target="../slideLayouts/slideLayout312.xml"/><Relationship Id="rId65" Type="http://schemas.openxmlformats.org/officeDocument/2006/relationships/slideLayout" Target="../slideLayouts/slideLayout317.xml"/><Relationship Id="rId7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295.xml"/><Relationship Id="rId48" Type="http://schemas.openxmlformats.org/officeDocument/2006/relationships/slideLayout" Target="../slideLayouts/slideLayout300.xml"/><Relationship Id="rId56" Type="http://schemas.openxmlformats.org/officeDocument/2006/relationships/slideLayout" Target="../slideLayouts/slideLayout308.xml"/><Relationship Id="rId64" Type="http://schemas.openxmlformats.org/officeDocument/2006/relationships/slideLayout" Target="../slideLayouts/slideLayout316.xml"/><Relationship Id="rId6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60.xml"/><Relationship Id="rId51" Type="http://schemas.openxmlformats.org/officeDocument/2006/relationships/slideLayout" Target="../slideLayouts/slideLayout303.xml"/><Relationship Id="rId72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38" Type="http://schemas.openxmlformats.org/officeDocument/2006/relationships/slideLayout" Target="../slideLayouts/slideLayout290.xml"/><Relationship Id="rId46" Type="http://schemas.openxmlformats.org/officeDocument/2006/relationships/slideLayout" Target="../slideLayouts/slideLayout298.xml"/><Relationship Id="rId59" Type="http://schemas.openxmlformats.org/officeDocument/2006/relationships/slideLayout" Target="../slideLayouts/slideLayout311.xml"/><Relationship Id="rId67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272.xml"/><Relationship Id="rId41" Type="http://schemas.openxmlformats.org/officeDocument/2006/relationships/slideLayout" Target="../slideLayouts/slideLayout293.xml"/><Relationship Id="rId54" Type="http://schemas.openxmlformats.org/officeDocument/2006/relationships/slideLayout" Target="../slideLayouts/slideLayout306.xml"/><Relationship Id="rId62" Type="http://schemas.openxmlformats.org/officeDocument/2006/relationships/slideLayout" Target="../slideLayouts/slideLayout314.xml"/><Relationship Id="rId70" Type="http://schemas.openxmlformats.org/officeDocument/2006/relationships/slideLayout" Target="../slideLayouts/slideLayout322.xml"/><Relationship Id="rId75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0.xml"/><Relationship Id="rId18" Type="http://schemas.openxmlformats.org/officeDocument/2006/relationships/slideLayout" Target="../slideLayouts/slideLayout345.xml"/><Relationship Id="rId26" Type="http://schemas.openxmlformats.org/officeDocument/2006/relationships/slideLayout" Target="../slideLayouts/slideLayout353.xml"/><Relationship Id="rId39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361.xml"/><Relationship Id="rId42" Type="http://schemas.openxmlformats.org/officeDocument/2006/relationships/slideLayout" Target="../slideLayouts/slideLayout369.xml"/><Relationship Id="rId47" Type="http://schemas.openxmlformats.org/officeDocument/2006/relationships/slideLayout" Target="../slideLayouts/slideLayout374.xml"/><Relationship Id="rId50" Type="http://schemas.openxmlformats.org/officeDocument/2006/relationships/slideLayout" Target="../slideLayouts/slideLayout377.xml"/><Relationship Id="rId55" Type="http://schemas.openxmlformats.org/officeDocument/2006/relationships/slideLayout" Target="../slideLayouts/slideLayout382.xml"/><Relationship Id="rId63" Type="http://schemas.openxmlformats.org/officeDocument/2006/relationships/slideLayout" Target="../slideLayouts/slideLayout390.xml"/><Relationship Id="rId6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34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24" Type="http://schemas.openxmlformats.org/officeDocument/2006/relationships/slideLayout" Target="../slideLayouts/slideLayout351.xml"/><Relationship Id="rId32" Type="http://schemas.openxmlformats.org/officeDocument/2006/relationships/slideLayout" Target="../slideLayouts/slideLayout359.xml"/><Relationship Id="rId37" Type="http://schemas.openxmlformats.org/officeDocument/2006/relationships/slideLayout" Target="../slideLayouts/slideLayout364.xml"/><Relationship Id="rId40" Type="http://schemas.openxmlformats.org/officeDocument/2006/relationships/slideLayout" Target="../slideLayouts/slideLayout367.xml"/><Relationship Id="rId45" Type="http://schemas.openxmlformats.org/officeDocument/2006/relationships/slideLayout" Target="../slideLayouts/slideLayout372.xml"/><Relationship Id="rId53" Type="http://schemas.openxmlformats.org/officeDocument/2006/relationships/slideLayout" Target="../slideLayouts/slideLayout380.xml"/><Relationship Id="rId58" Type="http://schemas.openxmlformats.org/officeDocument/2006/relationships/slideLayout" Target="../slideLayouts/slideLayout385.xml"/><Relationship Id="rId6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32.xml"/><Relationship Id="rId15" Type="http://schemas.openxmlformats.org/officeDocument/2006/relationships/slideLayout" Target="../slideLayouts/slideLayout342.xml"/><Relationship Id="rId23" Type="http://schemas.openxmlformats.org/officeDocument/2006/relationships/slideLayout" Target="../slideLayouts/slideLayout350.xml"/><Relationship Id="rId28" Type="http://schemas.openxmlformats.org/officeDocument/2006/relationships/slideLayout" Target="../slideLayouts/slideLayout355.xml"/><Relationship Id="rId36" Type="http://schemas.openxmlformats.org/officeDocument/2006/relationships/slideLayout" Target="../slideLayouts/slideLayout363.xml"/><Relationship Id="rId49" Type="http://schemas.openxmlformats.org/officeDocument/2006/relationships/slideLayout" Target="../slideLayouts/slideLayout376.xml"/><Relationship Id="rId57" Type="http://schemas.openxmlformats.org/officeDocument/2006/relationships/slideLayout" Target="../slideLayouts/slideLayout384.xml"/><Relationship Id="rId6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37.xml"/><Relationship Id="rId19" Type="http://schemas.openxmlformats.org/officeDocument/2006/relationships/slideLayout" Target="../slideLayouts/slideLayout346.xml"/><Relationship Id="rId31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371.xml"/><Relationship Id="rId52" Type="http://schemas.openxmlformats.org/officeDocument/2006/relationships/slideLayout" Target="../slideLayouts/slideLayout379.xml"/><Relationship Id="rId60" Type="http://schemas.openxmlformats.org/officeDocument/2006/relationships/slideLayout" Target="../slideLayouts/slideLayout387.xml"/><Relationship Id="rId6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slideLayout" Target="../slideLayouts/slideLayout341.xml"/><Relationship Id="rId22" Type="http://schemas.openxmlformats.org/officeDocument/2006/relationships/slideLayout" Target="../slideLayouts/slideLayout349.xml"/><Relationship Id="rId27" Type="http://schemas.openxmlformats.org/officeDocument/2006/relationships/slideLayout" Target="../slideLayouts/slideLayout354.xml"/><Relationship Id="rId30" Type="http://schemas.openxmlformats.org/officeDocument/2006/relationships/slideLayout" Target="../slideLayouts/slideLayout357.xml"/><Relationship Id="rId35" Type="http://schemas.openxmlformats.org/officeDocument/2006/relationships/slideLayout" Target="../slideLayouts/slideLayout362.xml"/><Relationship Id="rId43" Type="http://schemas.openxmlformats.org/officeDocument/2006/relationships/slideLayout" Target="../slideLayouts/slideLayout370.xml"/><Relationship Id="rId48" Type="http://schemas.openxmlformats.org/officeDocument/2006/relationships/slideLayout" Target="../slideLayouts/slideLayout375.xml"/><Relationship Id="rId56" Type="http://schemas.openxmlformats.org/officeDocument/2006/relationships/slideLayout" Target="../slideLayouts/slideLayout383.xml"/><Relationship Id="rId64" Type="http://schemas.openxmlformats.org/officeDocument/2006/relationships/slideLayout" Target="../slideLayouts/slideLayout391.xml"/><Relationship Id="rId6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35.xml"/><Relationship Id="rId51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9.xml"/><Relationship Id="rId17" Type="http://schemas.openxmlformats.org/officeDocument/2006/relationships/slideLayout" Target="../slideLayouts/slideLayout344.xml"/><Relationship Id="rId25" Type="http://schemas.openxmlformats.org/officeDocument/2006/relationships/slideLayout" Target="../slideLayouts/slideLayout352.xml"/><Relationship Id="rId33" Type="http://schemas.openxmlformats.org/officeDocument/2006/relationships/slideLayout" Target="../slideLayouts/slideLayout360.xml"/><Relationship Id="rId38" Type="http://schemas.openxmlformats.org/officeDocument/2006/relationships/slideLayout" Target="../slideLayouts/slideLayout365.xml"/><Relationship Id="rId46" Type="http://schemas.openxmlformats.org/officeDocument/2006/relationships/slideLayout" Target="../slideLayouts/slideLayout373.xml"/><Relationship Id="rId59" Type="http://schemas.openxmlformats.org/officeDocument/2006/relationships/slideLayout" Target="../slideLayouts/slideLayout386.xml"/><Relationship Id="rId67" Type="http://schemas.openxmlformats.org/officeDocument/2006/relationships/slideLayout" Target="../slideLayouts/slideLayout394.xml"/><Relationship Id="rId20" Type="http://schemas.openxmlformats.org/officeDocument/2006/relationships/slideLayout" Target="../slideLayouts/slideLayout347.xml"/><Relationship Id="rId41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381.xml"/><Relationship Id="rId62" Type="http://schemas.openxmlformats.org/officeDocument/2006/relationships/slideLayout" Target="../slideLayouts/slideLayout389.xml"/><Relationship Id="rId70" Type="http://schemas.openxmlformats.org/officeDocument/2006/relationships/slideLayout" Target="../slideLayouts/slideLayout39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15.xml"/><Relationship Id="rId26" Type="http://schemas.openxmlformats.org/officeDocument/2006/relationships/slideLayout" Target="../slideLayouts/slideLayout423.xml"/><Relationship Id="rId39" Type="http://schemas.openxmlformats.org/officeDocument/2006/relationships/slideLayout" Target="../slideLayouts/slideLayout436.xml"/><Relationship Id="rId21" Type="http://schemas.openxmlformats.org/officeDocument/2006/relationships/slideLayout" Target="../slideLayouts/slideLayout418.xml"/><Relationship Id="rId34" Type="http://schemas.openxmlformats.org/officeDocument/2006/relationships/slideLayout" Target="../slideLayouts/slideLayout431.xml"/><Relationship Id="rId42" Type="http://schemas.openxmlformats.org/officeDocument/2006/relationships/slideLayout" Target="../slideLayouts/slideLayout439.xml"/><Relationship Id="rId47" Type="http://schemas.openxmlformats.org/officeDocument/2006/relationships/slideLayout" Target="../slideLayouts/slideLayout444.xml"/><Relationship Id="rId50" Type="http://schemas.openxmlformats.org/officeDocument/2006/relationships/slideLayout" Target="../slideLayouts/slideLayout447.xml"/><Relationship Id="rId55" Type="http://schemas.openxmlformats.org/officeDocument/2006/relationships/slideLayout" Target="../slideLayouts/slideLayout452.xml"/><Relationship Id="rId63" Type="http://schemas.openxmlformats.org/officeDocument/2006/relationships/slideLayout" Target="../slideLayouts/slideLayout460.xml"/><Relationship Id="rId68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04.xml"/><Relationship Id="rId71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13.xml"/><Relationship Id="rId29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21.xml"/><Relationship Id="rId32" Type="http://schemas.openxmlformats.org/officeDocument/2006/relationships/slideLayout" Target="../slideLayouts/slideLayout429.xml"/><Relationship Id="rId37" Type="http://schemas.openxmlformats.org/officeDocument/2006/relationships/slideLayout" Target="../slideLayouts/slideLayout434.xml"/><Relationship Id="rId40" Type="http://schemas.openxmlformats.org/officeDocument/2006/relationships/slideLayout" Target="../slideLayouts/slideLayout437.xml"/><Relationship Id="rId45" Type="http://schemas.openxmlformats.org/officeDocument/2006/relationships/slideLayout" Target="../slideLayouts/slideLayout442.xml"/><Relationship Id="rId53" Type="http://schemas.openxmlformats.org/officeDocument/2006/relationships/slideLayout" Target="../slideLayouts/slideLayout450.xml"/><Relationship Id="rId58" Type="http://schemas.openxmlformats.org/officeDocument/2006/relationships/slideLayout" Target="../slideLayouts/slideLayout455.xml"/><Relationship Id="rId66" Type="http://schemas.openxmlformats.org/officeDocument/2006/relationships/slideLayout" Target="../slideLayouts/slideLayout463.xml"/><Relationship Id="rId7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02.xml"/><Relationship Id="rId15" Type="http://schemas.openxmlformats.org/officeDocument/2006/relationships/slideLayout" Target="../slideLayouts/slideLayout412.xml"/><Relationship Id="rId23" Type="http://schemas.openxmlformats.org/officeDocument/2006/relationships/slideLayout" Target="../slideLayouts/slideLayout420.xml"/><Relationship Id="rId28" Type="http://schemas.openxmlformats.org/officeDocument/2006/relationships/slideLayout" Target="../slideLayouts/slideLayout425.xml"/><Relationship Id="rId36" Type="http://schemas.openxmlformats.org/officeDocument/2006/relationships/slideLayout" Target="../slideLayouts/slideLayout433.xml"/><Relationship Id="rId49" Type="http://schemas.openxmlformats.org/officeDocument/2006/relationships/slideLayout" Target="../slideLayouts/slideLayout446.xml"/><Relationship Id="rId57" Type="http://schemas.openxmlformats.org/officeDocument/2006/relationships/slideLayout" Target="../slideLayouts/slideLayout454.xml"/><Relationship Id="rId61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07.xml"/><Relationship Id="rId19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28.xml"/><Relationship Id="rId44" Type="http://schemas.openxmlformats.org/officeDocument/2006/relationships/slideLayout" Target="../slideLayouts/slideLayout441.xml"/><Relationship Id="rId52" Type="http://schemas.openxmlformats.org/officeDocument/2006/relationships/slideLayout" Target="../slideLayouts/slideLayout449.xml"/><Relationship Id="rId60" Type="http://schemas.openxmlformats.org/officeDocument/2006/relationships/slideLayout" Target="../slideLayouts/slideLayout457.xml"/><Relationship Id="rId65" Type="http://schemas.openxmlformats.org/officeDocument/2006/relationships/slideLayout" Target="../slideLayouts/slideLayout462.xml"/><Relationship Id="rId7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9.xml"/><Relationship Id="rId27" Type="http://schemas.openxmlformats.org/officeDocument/2006/relationships/slideLayout" Target="../slideLayouts/slideLayout424.xml"/><Relationship Id="rId30" Type="http://schemas.openxmlformats.org/officeDocument/2006/relationships/slideLayout" Target="../slideLayouts/slideLayout427.xml"/><Relationship Id="rId35" Type="http://schemas.openxmlformats.org/officeDocument/2006/relationships/slideLayout" Target="../slideLayouts/slideLayout432.xml"/><Relationship Id="rId43" Type="http://schemas.openxmlformats.org/officeDocument/2006/relationships/slideLayout" Target="../slideLayouts/slideLayout440.xml"/><Relationship Id="rId48" Type="http://schemas.openxmlformats.org/officeDocument/2006/relationships/slideLayout" Target="../slideLayouts/slideLayout445.xml"/><Relationship Id="rId56" Type="http://schemas.openxmlformats.org/officeDocument/2006/relationships/slideLayout" Target="../slideLayouts/slideLayout453.xml"/><Relationship Id="rId64" Type="http://schemas.openxmlformats.org/officeDocument/2006/relationships/slideLayout" Target="../slideLayouts/slideLayout461.xml"/><Relationship Id="rId69" Type="http://schemas.openxmlformats.org/officeDocument/2006/relationships/slideLayout" Target="../slideLayouts/slideLayout466.xml"/><Relationship Id="rId8" Type="http://schemas.openxmlformats.org/officeDocument/2006/relationships/slideLayout" Target="../slideLayouts/slideLayout405.xml"/><Relationship Id="rId51" Type="http://schemas.openxmlformats.org/officeDocument/2006/relationships/slideLayout" Target="../slideLayouts/slideLayout448.xml"/><Relationship Id="rId7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14.xml"/><Relationship Id="rId25" Type="http://schemas.openxmlformats.org/officeDocument/2006/relationships/slideLayout" Target="../slideLayouts/slideLayout422.xml"/><Relationship Id="rId33" Type="http://schemas.openxmlformats.org/officeDocument/2006/relationships/slideLayout" Target="../slideLayouts/slideLayout430.xml"/><Relationship Id="rId38" Type="http://schemas.openxmlformats.org/officeDocument/2006/relationships/slideLayout" Target="../slideLayouts/slideLayout435.xml"/><Relationship Id="rId46" Type="http://schemas.openxmlformats.org/officeDocument/2006/relationships/slideLayout" Target="../slideLayouts/slideLayout443.xml"/><Relationship Id="rId59" Type="http://schemas.openxmlformats.org/officeDocument/2006/relationships/slideLayout" Target="../slideLayouts/slideLayout456.xml"/><Relationship Id="rId67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17.xml"/><Relationship Id="rId41" Type="http://schemas.openxmlformats.org/officeDocument/2006/relationships/slideLayout" Target="../slideLayouts/slideLayout438.xml"/><Relationship Id="rId54" Type="http://schemas.openxmlformats.org/officeDocument/2006/relationships/slideLayout" Target="../slideLayouts/slideLayout451.xml"/><Relationship Id="rId62" Type="http://schemas.openxmlformats.org/officeDocument/2006/relationships/slideLayout" Target="../slideLayouts/slideLayout459.xml"/><Relationship Id="rId70" Type="http://schemas.openxmlformats.org/officeDocument/2006/relationships/slideLayout" Target="../slideLayouts/slideLayout467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9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13.xml"/><Relationship Id="rId47" Type="http://schemas.openxmlformats.org/officeDocument/2006/relationships/slideLayout" Target="../slideLayouts/slideLayout518.xml"/><Relationship Id="rId50" Type="http://schemas.openxmlformats.org/officeDocument/2006/relationships/slideLayout" Target="../slideLayouts/slideLayout521.xml"/><Relationship Id="rId55" Type="http://schemas.openxmlformats.org/officeDocument/2006/relationships/slideLayout" Target="../slideLayouts/slideLayout526.xml"/><Relationship Id="rId63" Type="http://schemas.openxmlformats.org/officeDocument/2006/relationships/slideLayout" Target="../slideLayouts/slideLayout534.xml"/><Relationship Id="rId68" Type="http://schemas.openxmlformats.org/officeDocument/2006/relationships/slideLayout" Target="../slideLayouts/slideLayout539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8.xml"/><Relationship Id="rId71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9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53" Type="http://schemas.openxmlformats.org/officeDocument/2006/relationships/slideLayout" Target="../slideLayouts/slideLayout524.xml"/><Relationship Id="rId58" Type="http://schemas.openxmlformats.org/officeDocument/2006/relationships/slideLayout" Target="../slideLayouts/slideLayout529.xml"/><Relationship Id="rId66" Type="http://schemas.openxmlformats.org/officeDocument/2006/relationships/slideLayout" Target="../slideLayouts/slideLayout537.xml"/><Relationship Id="rId74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49" Type="http://schemas.openxmlformats.org/officeDocument/2006/relationships/slideLayout" Target="../slideLayouts/slideLayout520.xml"/><Relationship Id="rId57" Type="http://schemas.openxmlformats.org/officeDocument/2006/relationships/slideLayout" Target="../slideLayouts/slideLayout528.xml"/><Relationship Id="rId61" Type="http://schemas.openxmlformats.org/officeDocument/2006/relationships/slideLayout" Target="../slideLayouts/slideLayout532.xml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52" Type="http://schemas.openxmlformats.org/officeDocument/2006/relationships/slideLayout" Target="../slideLayouts/slideLayout523.xml"/><Relationship Id="rId60" Type="http://schemas.openxmlformats.org/officeDocument/2006/relationships/slideLayout" Target="../slideLayouts/slideLayout531.xml"/><Relationship Id="rId65" Type="http://schemas.openxmlformats.org/officeDocument/2006/relationships/slideLayout" Target="../slideLayouts/slideLayout536.xml"/><Relationship Id="rId73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43" Type="http://schemas.openxmlformats.org/officeDocument/2006/relationships/slideLayout" Target="../slideLayouts/slideLayout514.xml"/><Relationship Id="rId48" Type="http://schemas.openxmlformats.org/officeDocument/2006/relationships/slideLayout" Target="../slideLayouts/slideLayout519.xml"/><Relationship Id="rId56" Type="http://schemas.openxmlformats.org/officeDocument/2006/relationships/slideLayout" Target="../slideLayouts/slideLayout527.xml"/><Relationship Id="rId64" Type="http://schemas.openxmlformats.org/officeDocument/2006/relationships/slideLayout" Target="../slideLayouts/slideLayout535.xml"/><Relationship Id="rId6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479.xml"/><Relationship Id="rId51" Type="http://schemas.openxmlformats.org/officeDocument/2006/relationships/slideLayout" Target="../slideLayouts/slideLayout522.xml"/><Relationship Id="rId72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17.xml"/><Relationship Id="rId59" Type="http://schemas.openxmlformats.org/officeDocument/2006/relationships/slideLayout" Target="../slideLayouts/slideLayout530.xml"/><Relationship Id="rId67" Type="http://schemas.openxmlformats.org/officeDocument/2006/relationships/slideLayout" Target="../slideLayouts/slideLayout538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Relationship Id="rId54" Type="http://schemas.openxmlformats.org/officeDocument/2006/relationships/slideLayout" Target="../slideLayouts/slideLayout525.xml"/><Relationship Id="rId62" Type="http://schemas.openxmlformats.org/officeDocument/2006/relationships/slideLayout" Target="../slideLayouts/slideLayout533.xml"/><Relationship Id="rId70" Type="http://schemas.openxmlformats.org/officeDocument/2006/relationships/slideLayout" Target="../slideLayouts/slideLayout541.xml"/><Relationship Id="rId75" Type="http://schemas.openxmlformats.org/officeDocument/2006/relationships/slideLayout" Target="../slideLayouts/slideLayout546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3" r:id="rId92"/>
    <p:sldLayoutId id="2147483844" r:id="rId9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3EC_192808B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58.png"/><Relationship Id="rId4" Type="http://schemas.openxmlformats.org/officeDocument/2006/relationships/image" Target="../media/image5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(2/7)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noProof="0" dirty="0">
                <a:solidFill>
                  <a:srgbClr val="00C1B6"/>
                </a:solidFill>
              </a:rPr>
              <a:t>Interpolation 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 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3819-8F3D-3A73-75F7-CA1ED6639358}"/>
              </a:ext>
            </a:extLst>
          </p:cNvPr>
          <p:cNvSpPr/>
          <p:nvPr/>
        </p:nvSpPr>
        <p:spPr>
          <a:xfrm>
            <a:off x="0" y="6604000"/>
            <a:ext cx="12700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</a:rPr>
              <a:t>Restricted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/>
              <a:t>. Interpolation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3743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E5E4-FC37-B348-B3E1-427DA14A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Monomial basis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ADA0-B742-64D8-B111-1314303A6D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8397" y="6345761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E7F7A-0FD4-05D1-F321-1886AA9C3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1677E7-7C88-8227-D258-1A93C0B23E41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0" name="Picture 9" descr="A close up of a math problem&#10;&#10;Description automatically generated with medium confidence">
            <a:extLst>
              <a:ext uri="{FF2B5EF4-FFF2-40B4-BE49-F238E27FC236}">
                <a16:creationId xmlns:a16="http://schemas.microsoft.com/office/drawing/2014/main" id="{784618A6-6D62-689F-D7BD-CAA2794C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69"/>
          <a:stretch/>
        </p:blipFill>
        <p:spPr>
          <a:xfrm>
            <a:off x="1694484" y="2600813"/>
            <a:ext cx="4106086" cy="11962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D43FF-A59A-FA1D-7AB7-28FE5D29CA44}"/>
                  </a:ext>
                </a:extLst>
              </p:cNvPr>
              <p:cNvSpPr txBox="1"/>
              <p:nvPr/>
            </p:nvSpPr>
            <p:spPr>
              <a:xfrm>
                <a:off x="502053" y="4019043"/>
                <a:ext cx="6490949" cy="253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 matrix of this form is called a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Vandermonde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matrix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This system gives the coefficients for </a:t>
                </a:r>
                <a:r>
                  <a:rPr lang="en-US" dirty="0">
                    <a:solidFill>
                      <a:srgbClr val="EF0137"/>
                    </a:solidFill>
                    <a:latin typeface="+mj-lt"/>
                  </a:rPr>
                  <a:t>interpolating the data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This matrix is often ill-conditioned for high-degree polynomials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D43FF-A59A-FA1D-7AB7-28FE5D29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3" y="4019043"/>
                <a:ext cx="6490949" cy="2534027"/>
              </a:xfrm>
              <a:prstGeom prst="rect">
                <a:avLst/>
              </a:prstGeom>
              <a:blipFill>
                <a:blip r:embed="rId4"/>
                <a:stretch>
                  <a:fillRect l="-563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826276-2701-834A-A0DF-3B1791C6DA43}"/>
                  </a:ext>
                </a:extLst>
              </p:cNvPr>
              <p:cNvSpPr txBox="1"/>
              <p:nvPr/>
            </p:nvSpPr>
            <p:spPr>
              <a:xfrm>
                <a:off x="502053" y="1089761"/>
                <a:ext cx="6094428" cy="1287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To interpolate n data points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1" dirty="0">
                    <a:solidFill>
                      <a:schemeClr val="tx1"/>
                    </a:solidFill>
                    <a:latin typeface="+mj-lt"/>
                  </a:rPr>
                  <a:t>Monomials </a:t>
                </a:r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are the </a:t>
                </a:r>
                <a:r>
                  <a:rPr lang="en-US" b="0" i="1" dirty="0">
                    <a:solidFill>
                      <a:schemeClr val="tx1"/>
                    </a:solidFill>
                    <a:latin typeface="+mj-lt"/>
                  </a:rPr>
                  <a:t>most natural basis </a:t>
                </a:r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−1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+mj-lt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+mj-lt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+mj-lt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+mj-lt"/>
                      </a:rPr>
                      <m:t>) 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+mj-lt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+mj-lt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+mj-lt"/>
                      </a:rPr>
                      <m:t> + · · ·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826276-2701-834A-A0DF-3B1791C6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3" y="1089761"/>
                <a:ext cx="6094428" cy="1287532"/>
              </a:xfrm>
              <a:prstGeom prst="rect">
                <a:avLst/>
              </a:prstGeom>
              <a:blipFill>
                <a:blip r:embed="rId5"/>
                <a:stretch>
                  <a:fillRect l="-600" b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graph of a function&#10;&#10;Description automatically generated">
            <a:extLst>
              <a:ext uri="{FF2B5EF4-FFF2-40B4-BE49-F238E27FC236}">
                <a16:creationId xmlns:a16="http://schemas.microsoft.com/office/drawing/2014/main" id="{04C5FA9D-672C-5551-4C02-5AB6886B7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893" y="1004303"/>
            <a:ext cx="4443977" cy="52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D249-F04B-E498-67A8-E4BBD5A7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pen and paper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C69F7-97B0-BBD2-10EA-ACC24484C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75593-EB00-0B8B-B034-05A9A6F4C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AC0C5122-FCC9-3C43-3263-0DB849F4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311" y="1480524"/>
            <a:ext cx="5492153" cy="38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87C0-E537-4EE9-0C62-F703B2EC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Sources of Approximation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7DC28-A75B-67D0-9E56-A2273EB9F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2CE3A-6AC8-E9FC-94C4-17F984BA8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A planet earth with continents and clouds&#10;&#10;Description automatically generated">
            <a:extLst>
              <a:ext uri="{FF2B5EF4-FFF2-40B4-BE49-F238E27FC236}">
                <a16:creationId xmlns:a16="http://schemas.microsoft.com/office/drawing/2014/main" id="{C0D5D3D3-C401-C02E-2943-9B6AB283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42" y="1238955"/>
            <a:ext cx="3610414" cy="3610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E6CB7-49C5-9770-F5C8-5F02D7EFB9D4}"/>
              </a:ext>
            </a:extLst>
          </p:cNvPr>
          <p:cNvSpPr txBox="1"/>
          <p:nvPr/>
        </p:nvSpPr>
        <p:spPr>
          <a:xfrm>
            <a:off x="410401" y="1508704"/>
            <a:ext cx="6414606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Modeling (friction/viscosity/air resistance)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Measurements (noise)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Previous computations (inaccurate inputs)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C6602"/>
                </a:solidFill>
                <a:latin typeface="+mj-lt"/>
              </a:rPr>
              <a:t>Truncation / discretization / computational:  </a:t>
            </a:r>
            <a:r>
              <a:rPr lang="en-US" sz="2000" i="1" dirty="0">
                <a:solidFill>
                  <a:srgbClr val="EC6602"/>
                </a:solidFill>
                <a:latin typeface="+mj-lt"/>
              </a:rPr>
              <a:t>from continuous to discrete</a:t>
            </a:r>
            <a:r>
              <a:rPr lang="en-US" sz="2000" dirty="0">
                <a:solidFill>
                  <a:srgbClr val="EC6602"/>
                </a:solidFill>
                <a:latin typeface="+mj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EC6602"/>
                </a:solidFill>
                <a:latin typeface="+mj-lt"/>
              </a:rPr>
              <a:t>Rounding</a:t>
            </a:r>
            <a:r>
              <a:rPr lang="en-US" sz="2000" dirty="0">
                <a:solidFill>
                  <a:srgbClr val="EC6602"/>
                </a:solidFill>
                <a:latin typeface="+mj-lt"/>
              </a:rPr>
              <a:t>: </a:t>
            </a:r>
            <a:r>
              <a:rPr lang="en-US" sz="2000" i="1" dirty="0">
                <a:solidFill>
                  <a:srgbClr val="EC6602"/>
                </a:solidFill>
              </a:rPr>
              <a:t>computer floating-point representation</a:t>
            </a:r>
            <a:endParaRPr lang="en-US" sz="2000" i="1" dirty="0">
              <a:solidFill>
                <a:srgbClr val="EC660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570E-6136-A6B1-96C3-997DE49248B1}"/>
              </a:ext>
            </a:extLst>
          </p:cNvPr>
          <p:cNvSpPr txBox="1"/>
          <p:nvPr/>
        </p:nvSpPr>
        <p:spPr>
          <a:xfrm>
            <a:off x="410399" y="5528919"/>
            <a:ext cx="111156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 this course, we focus on 4. and 5.</a:t>
            </a:r>
          </a:p>
        </p:txBody>
      </p:sp>
    </p:spTree>
    <p:extLst>
      <p:ext uri="{BB962C8B-B14F-4D97-AF65-F5344CB8AC3E}">
        <p14:creationId xmlns:p14="http://schemas.microsoft.com/office/powerpoint/2010/main" val="349762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7BAA-A6D0-969F-2E79-3BD09F2E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1 - Data Error and truncation Error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032B7-9802-BDDD-EFB9-FB8A7B81A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53C7-5216-EBD3-4E7B-407E4BE6BC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1893581B-F905-A40D-4245-DBD4B7F4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9" y="1304082"/>
            <a:ext cx="5637331" cy="2124918"/>
          </a:xfrm>
          <a:prstGeom prst="rect">
            <a:avLst/>
          </a:prstGeom>
        </p:spPr>
      </p:pic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5807C65-59AF-DF7F-4442-8CCAB083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62" y="3587376"/>
            <a:ext cx="4698974" cy="2791824"/>
          </a:xfrm>
          <a:prstGeom prst="rect">
            <a:avLst/>
          </a:prstGeom>
        </p:spPr>
      </p:pic>
      <p:pic>
        <p:nvPicPr>
          <p:cNvPr id="11" name="Picture 10" descr="A close up of text&#10;&#10;Description automatically generated">
            <a:extLst>
              <a:ext uri="{FF2B5EF4-FFF2-40B4-BE49-F238E27FC236}">
                <a16:creationId xmlns:a16="http://schemas.microsoft.com/office/drawing/2014/main" id="{9E392AFC-35FC-E454-5FFC-E557894BE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333" y="1437523"/>
            <a:ext cx="5637332" cy="18580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07FACC-4417-084B-FFFC-BAA1E3ED4D2E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F5142-0D44-2966-6249-96B961E1F0F7}"/>
              </a:ext>
            </a:extLst>
          </p:cNvPr>
          <p:cNvSpPr txBox="1"/>
          <p:nvPr/>
        </p:nvSpPr>
        <p:spPr>
          <a:xfrm>
            <a:off x="7811911" y="4718756"/>
            <a:ext cx="246248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Check if you want to add this, could be an exercise</a:t>
            </a:r>
          </a:p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35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A523317-9D9D-B0E0-B58A-25E7BBE8AC0D}"/>
              </a:ext>
            </a:extLst>
          </p:cNvPr>
          <p:cNvGrpSpPr/>
          <p:nvPr/>
        </p:nvGrpSpPr>
        <p:grpSpPr>
          <a:xfrm>
            <a:off x="3524689" y="3468173"/>
            <a:ext cx="5165200" cy="2620997"/>
            <a:chOff x="3524689" y="3468173"/>
            <a:chExt cx="5165200" cy="2620997"/>
          </a:xfrm>
        </p:grpSpPr>
        <p:pic>
          <p:nvPicPr>
            <p:cNvPr id="9" name="Picture 8" descr="A graph with a line drawn on it&#10;&#10;Description automatically generated">
              <a:extLst>
                <a:ext uri="{FF2B5EF4-FFF2-40B4-BE49-F238E27FC236}">
                  <a16:creationId xmlns:a16="http://schemas.microsoft.com/office/drawing/2014/main" id="{96AED9CB-8C62-097D-FC25-0FBEF16EC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689" y="3468173"/>
              <a:ext cx="5165200" cy="262099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C88E2-2631-30EC-0AB6-39BE59E04839}"/>
                </a:ext>
              </a:extLst>
            </p:cNvPr>
            <p:cNvSpPr/>
            <p:nvPr/>
          </p:nvSpPr>
          <p:spPr>
            <a:xfrm>
              <a:off x="4330700" y="5118697"/>
              <a:ext cx="1532398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2634EB-C5F3-2454-E6CF-94652D5C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Round-off vs discretization errors</a:t>
            </a:r>
            <a:br>
              <a:rPr lang="en-US" sz="2400" dirty="0"/>
            </a:br>
            <a:r>
              <a:rPr lang="en-US" dirty="0"/>
              <a:t>An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B8605-86FC-D124-019D-ECAD73C9D3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D8979-3CE3-03A7-A16E-B89734A181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4A3960-E86D-3201-E79E-54E23E240838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00D57-F865-A7C6-541A-E2540B179AB6}"/>
                  </a:ext>
                </a:extLst>
              </p:cNvPr>
              <p:cNvSpPr txBox="1"/>
              <p:nvPr/>
            </p:nvSpPr>
            <p:spPr>
              <a:xfrm>
                <a:off x="410400" y="1264896"/>
                <a:ext cx="11341334" cy="1920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Derivative approximation (see exercise)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en-US" sz="2000" b="1" dirty="0">
                    <a:solidFill>
                      <a:srgbClr val="EF0137"/>
                    </a:solidFill>
                    <a:latin typeface="+mj-lt"/>
                  </a:rPr>
                  <a:t>discretization error</a:t>
                </a:r>
                <a:r>
                  <a:rPr lang="en-US" sz="2000" dirty="0">
                    <a:solidFill>
                      <a:srgbClr val="EF0137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is linear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but when h is too small, we have </a:t>
                </a:r>
                <a:r>
                  <a:rPr lang="en-US" sz="2000" b="1" dirty="0">
                    <a:solidFill>
                      <a:srgbClr val="EC6602"/>
                    </a:solidFill>
                    <a:latin typeface="+mj-lt"/>
                  </a:rPr>
                  <a:t>round-off errors*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00D57-F865-A7C6-541A-E2540B179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264896"/>
                <a:ext cx="11341334" cy="1920719"/>
              </a:xfrm>
              <a:prstGeom prst="rect">
                <a:avLst/>
              </a:prstGeom>
              <a:blipFill>
                <a:blip r:embed="rId4"/>
                <a:stretch>
                  <a:fillRect l="-484" t="-1266" b="-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F7185C-224A-1310-23C7-B797A5918FDB}"/>
              </a:ext>
            </a:extLst>
          </p:cNvPr>
          <p:cNvSpPr txBox="1"/>
          <p:nvPr/>
        </p:nvSpPr>
        <p:spPr>
          <a:xfrm>
            <a:off x="4710358" y="4694971"/>
            <a:ext cx="1016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EC6602"/>
                </a:solidFill>
              </a:rPr>
              <a:t>Rounding error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EAD0C-0399-1947-DD05-D964D83F11C4}"/>
              </a:ext>
            </a:extLst>
          </p:cNvPr>
          <p:cNvSpPr txBox="1"/>
          <p:nvPr/>
        </p:nvSpPr>
        <p:spPr>
          <a:xfrm>
            <a:off x="7199558" y="4704820"/>
            <a:ext cx="1016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EF0137"/>
                </a:solidFill>
              </a:rPr>
              <a:t>Discretization</a:t>
            </a:r>
          </a:p>
          <a:p>
            <a:pPr algn="l"/>
            <a:r>
              <a:rPr lang="en-US" sz="1200" b="1" dirty="0">
                <a:solidFill>
                  <a:srgbClr val="EF0137"/>
                </a:solidFill>
              </a:rPr>
              <a:t>Error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72569-9A1C-A4F0-D7C0-FA3630EB7E97}"/>
              </a:ext>
            </a:extLst>
          </p:cNvPr>
          <p:cNvSpPr txBox="1"/>
          <p:nvPr/>
        </p:nvSpPr>
        <p:spPr>
          <a:xfrm>
            <a:off x="5667160" y="4086578"/>
            <a:ext cx="15323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Total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9A38A-5A2A-953B-616F-6078D9FAE323}"/>
              </a:ext>
            </a:extLst>
          </p:cNvPr>
          <p:cNvSpPr txBox="1"/>
          <p:nvPr/>
        </p:nvSpPr>
        <p:spPr>
          <a:xfrm>
            <a:off x="10803266" y="201801"/>
            <a:ext cx="10726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Exercise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9D9B6-739F-2C17-CBCE-3527A9250BFE}"/>
              </a:ext>
            </a:extLst>
          </p:cNvPr>
          <p:cNvSpPr txBox="1"/>
          <p:nvPr/>
        </p:nvSpPr>
        <p:spPr>
          <a:xfrm>
            <a:off x="6223000" y="6317889"/>
            <a:ext cx="581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C6602"/>
                </a:solidFill>
              </a:rPr>
              <a:t>*today’s topic, computer floating-point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8874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780000"/>
            <a:ext cx="9762299" cy="1477328"/>
          </a:xfrm>
        </p:spPr>
        <p:txBody>
          <a:bodyPr/>
          <a:lstStyle/>
          <a:p>
            <a:r>
              <a:rPr lang="en-US" dirty="0"/>
              <a:t>1.3 Representation of real numbers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8" name="Picture Placeholder 7" descr="A graph of stock market&#10;&#10;Description automatically generated">
            <a:extLst>
              <a:ext uri="{FF2B5EF4-FFF2-40B4-BE49-F238E27FC236}">
                <a16:creationId xmlns:a16="http://schemas.microsoft.com/office/drawing/2014/main" id="{EA6ABC69-FC2B-9502-4E10-33311D487E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6354" b="263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348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978A-CB9D-5BE7-BC5A-8389D807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Floating-point representation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DE97-C079-146A-2778-D2B62AACF4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54316-BF4C-94E5-6037-6D3DB7464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9F411-EB06-DFCE-248A-498968FDC6E3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D2FD1-11FA-2ED0-4368-8F0C81ABC6B0}"/>
                  </a:ext>
                </a:extLst>
              </p:cNvPr>
              <p:cNvSpPr txBox="1"/>
              <p:nvPr/>
            </p:nvSpPr>
            <p:spPr>
              <a:xfrm>
                <a:off x="410399" y="1238955"/>
                <a:ext cx="11341334" cy="252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A computer has a finite capacity and cannot store all real numbers (π ≈ 3.14159...)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Floating point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representation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𝑓𝑙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m is the mantissa, e: exponent, b: basis, p: precision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D2FD1-11FA-2ED0-4368-8F0C81ABC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1238955"/>
                <a:ext cx="11341334" cy="2523319"/>
              </a:xfrm>
              <a:prstGeom prst="rect">
                <a:avLst/>
              </a:prstGeom>
              <a:blipFill>
                <a:blip r:embed="rId3"/>
                <a:stretch>
                  <a:fillRect l="-484" t="-966" b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58BDC-7D3F-49C2-181E-FF3534D6D015}"/>
                  </a:ext>
                </a:extLst>
              </p:cNvPr>
              <p:cNvSpPr txBox="1"/>
              <p:nvPr/>
            </p:nvSpPr>
            <p:spPr>
              <a:xfrm>
                <a:off x="410399" y="4139855"/>
                <a:ext cx="11341334" cy="1634743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F3F3F0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In base 10,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floating point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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usual scientific notation</a:t>
                </a:r>
              </a:p>
              <a:p>
                <a:pPr marL="342900" indent="-342900">
                  <a:buClr>
                    <a:srgbClr val="F3F3F0"/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Clr>
                    <a:srgbClr val="F3F3F0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Let us choose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𝑓𝑙</m:t>
                    </m:r>
                    <m:d>
                      <m:d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152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853.50, 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10, 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8, 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5 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>
                  <a:buClr>
                    <a:srgbClr val="F3F3F0"/>
                  </a:buClr>
                </a:pPr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>
                  <a:buClr>
                    <a:srgbClr val="F3F3F0"/>
                  </a:buClr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152853.50 = 1.5285350 ×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1×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+…+0×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58BDC-7D3F-49C2-181E-FF3534D6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4139855"/>
                <a:ext cx="11341334" cy="1634743"/>
              </a:xfrm>
              <a:prstGeom prst="rect">
                <a:avLst/>
              </a:prstGeom>
              <a:blipFill>
                <a:blip r:embed="rId4"/>
                <a:stretch>
                  <a:fillRect l="-483" t="-1487" b="-483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0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FD35-F883-2665-7036-8654B4B4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Floating-point representation</a:t>
            </a:r>
            <a:br>
              <a:rPr lang="en-US" sz="2400" dirty="0"/>
            </a:br>
            <a:r>
              <a:rPr lang="en-US" dirty="0"/>
              <a:t>single precision (IEEE-754) – 32 bits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BF5D-955C-8226-579D-4EED349144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9AE88-1C59-8829-0369-9774B15F3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AutoShape 4" descr="how floating point make numbers">
            <a:extLst>
              <a:ext uri="{FF2B5EF4-FFF2-40B4-BE49-F238E27FC236}">
                <a16:creationId xmlns:a16="http://schemas.microsoft.com/office/drawing/2014/main" id="{72803476-901C-4584-1B3E-41487943E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F067BC7-F179-A8A6-4F15-E6FCCF7DE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62" y="3612613"/>
            <a:ext cx="1019953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chemeClr val="tx1"/>
              </a:solidFill>
              <a:latin typeface="+mj-lt"/>
            </a:endParaRPr>
          </a:p>
          <a:p>
            <a: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1C6204-0378-90F2-A5B9-F76EA4F8A799}"/>
                  </a:ext>
                </a:extLst>
              </p:cNvPr>
              <p:cNvSpPr txBox="1"/>
              <p:nvPr/>
            </p:nvSpPr>
            <p:spPr>
              <a:xfrm>
                <a:off x="1144669" y="3498542"/>
                <a:ext cx="10007600" cy="2506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A floating-point system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is characterized by 4 values: </a:t>
                </a:r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base, precision, exponent upper and lower bound such 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Single precision format (32 bits storage) – IEEE 754 standard </a:t>
                </a:r>
              </a:p>
              <a:p>
                <a:pPr marL="522900" lvl="1" indent="-342900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=23,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=−126,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=127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/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</m:sup>
                      </m:sSup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×(1+</m:t>
                      </m:r>
                      <m:r>
                        <a:rPr lang="en-US" sz="2800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𝑀𝑎𝑛𝑡𝑖𝑠𝑠𝑎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𝐸𝑥𝑝𝑜𝑛𝑒𝑛𝑡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1C6204-0378-90F2-A5B9-F76EA4F8A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69" y="3498542"/>
                <a:ext cx="10007600" cy="2506905"/>
              </a:xfrm>
              <a:prstGeom prst="rect">
                <a:avLst/>
              </a:prstGeom>
              <a:blipFill>
                <a:blip r:embed="rId4"/>
                <a:stretch>
                  <a:fillRect l="-548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A259BF5-0D21-5BAD-5D3F-F5334EC98ABE}"/>
              </a:ext>
            </a:extLst>
          </p:cNvPr>
          <p:cNvGrpSpPr/>
          <p:nvPr/>
        </p:nvGrpSpPr>
        <p:grpSpPr>
          <a:xfrm>
            <a:off x="2858442" y="1539019"/>
            <a:ext cx="6475116" cy="1604553"/>
            <a:chOff x="5487205" y="332298"/>
            <a:chExt cx="6128276" cy="137607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A7E779-B211-DE17-8DD0-B663707C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299"/>
            <a:stretch/>
          </p:blipFill>
          <p:spPr>
            <a:xfrm>
              <a:off x="5487205" y="332298"/>
              <a:ext cx="6128276" cy="137607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5842FB-AAF6-EA6D-910D-7FE3CBD78E39}"/>
                </a:ext>
              </a:extLst>
            </p:cNvPr>
            <p:cNvSpPr/>
            <p:nvPr/>
          </p:nvSpPr>
          <p:spPr>
            <a:xfrm>
              <a:off x="5578652" y="447587"/>
              <a:ext cx="390740" cy="21281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0B8029-3503-C661-D1AB-0ACA94A5F659}"/>
                </a:ext>
              </a:extLst>
            </p:cNvPr>
            <p:cNvSpPr/>
            <p:nvPr/>
          </p:nvSpPr>
          <p:spPr>
            <a:xfrm>
              <a:off x="8636852" y="447587"/>
              <a:ext cx="1738420" cy="21281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2233C-E25C-A0D5-FC44-19773ECAEA8F}"/>
                </a:ext>
              </a:extLst>
            </p:cNvPr>
            <p:cNvSpPr/>
            <p:nvPr/>
          </p:nvSpPr>
          <p:spPr>
            <a:xfrm>
              <a:off x="6051413" y="446513"/>
              <a:ext cx="1260388" cy="212813"/>
            </a:xfrm>
            <a:prstGeom prst="rect">
              <a:avLst/>
            </a:prstGeom>
            <a:noFill/>
            <a:ln w="38100">
              <a:solidFill>
                <a:srgbClr val="EF0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54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87D84-F1C4-CAFC-55CC-DF11DDA6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Single/double precision </a:t>
            </a:r>
            <a:br>
              <a:rPr lang="en-US" sz="2400" dirty="0"/>
            </a:br>
            <a:r>
              <a:rPr lang="en-US" dirty="0"/>
              <a:t>Example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5DD1C-4B09-8253-537C-437C251B71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D6165-5755-3EE6-BA13-817FAF4BC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04ACB9-2A2D-2096-34C2-10D66C7E81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solidFill>
                <a:schemeClr val="accent6"/>
              </a:solidFill>
            </p:spPr>
            <p:txBody>
              <a:bodyPr/>
              <a:lstStyle/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endPara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endParaRPr>
              </a:p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j-lt"/>
                  </a:rPr>
                  <a:t>Single precision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(np.float32): 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32 bits of</a:t>
                </a:r>
                <a:r>
                  <a:rPr kumimoji="0" lang="en-US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which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23 for mantissa</a:t>
                </a:r>
                <a:r>
                  <a:rPr kumimoji="0" lang="en-US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</a:t>
                </a:r>
                <a:endParaRPr lang="en-US" alt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±127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3.4×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±38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accent1"/>
                    </a:solidFill>
                    <a:latin typeface="+mj-lt"/>
                  </a:rPr>
                  <a:t>range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~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j-lt"/>
                  </a:rPr>
                  <a:t>7 digits accuracy </a:t>
                </a:r>
              </a:p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latin typeface="+mj-lt"/>
                  </a:rPr>
                  <a:t>Double precision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(np.float64): 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64 bits </a:t>
                </a:r>
                <a:r>
                  <a:rPr lang="en-US" altLang="en-US" sz="2400" dirty="0">
                    <a:solidFill>
                      <a:schemeClr val="tx1"/>
                    </a:solidFill>
                    <a:latin typeface="+mj-lt"/>
                  </a:rPr>
                  <a:t>of which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52 for mantissa</a:t>
                </a:r>
              </a:p>
              <a:p>
                <a:pPr marL="5229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±102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±308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 range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−52</m:t>
                        </m:r>
                      </m:sup>
                    </m:sSup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~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latin typeface="+mj-lt"/>
                  </a:rPr>
                  <a:t>16 digits accuracy</a:t>
                </a:r>
                <a:endParaRPr kumimoji="0" lang="en-US" altLang="en-US" sz="4800" b="0" i="0" u="none" strike="noStrike" cap="none" normalizeH="0" baseline="0" dirty="0">
                  <a:ln>
                    <a:noFill/>
                  </a:ln>
                  <a:solidFill>
                    <a:schemeClr val="accent3"/>
                  </a:solidFill>
                  <a:effectLst/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04ACB9-2A2D-2096-34C2-10D66C7E8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BD99-5092-E0AB-EF98-EFD42D7569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0C607A-CFDA-13EA-4102-C540BE331542}"/>
                  </a:ext>
                </a:extLst>
              </p:cNvPr>
              <p:cNvSpPr txBox="1"/>
              <p:nvPr/>
            </p:nvSpPr>
            <p:spPr>
              <a:xfrm>
                <a:off x="6310313" y="1651752"/>
                <a:ext cx="5465763" cy="3970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522900" lvl="1" indent="-342900">
                  <a:buClr>
                    <a:schemeClr val="tx1"/>
                  </a:buCl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Example: </a:t>
                </a:r>
              </a:p>
              <a:p>
                <a:pPr marL="522900" lvl="1" indent="-342900">
                  <a:buClr>
                    <a:schemeClr val="tx1"/>
                  </a:buClr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702900" lvl="2" indent="-342900">
                  <a:buClr>
                    <a:schemeClr val="tx1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You are solving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using an iterative solver (GMRES), but it's converging slowly. </a:t>
                </a:r>
              </a:p>
              <a:p>
                <a:pPr marL="702900" lvl="2" indent="-342900">
                  <a:buClr>
                    <a:schemeClr val="tx1"/>
                  </a:buClr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702900" lvl="2" indent="-342900">
                  <a:buClr>
                    <a:schemeClr val="tx1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You need to store 500 vectors, each representing a problem with 24 million degrees of freedom.</a:t>
                </a:r>
              </a:p>
              <a:p>
                <a:pPr marL="702900" lvl="2" indent="-342900">
                  <a:buClr>
                    <a:schemeClr val="tx1"/>
                  </a:buClr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702900" lvl="2" indent="-342900">
                  <a:buClr>
                    <a:schemeClr val="tx1"/>
                  </a:buCl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Question: </a:t>
                </a:r>
                <a:r>
                  <a:rPr lang="en-US" sz="2000" dirty="0">
                    <a:solidFill>
                      <a:schemeClr val="tx1"/>
                    </a:solidFill>
                  </a:rPr>
                  <a:t>How much RAM is required to store these vectors in double precision?</a:t>
                </a:r>
              </a:p>
              <a:p>
                <a:pPr algn="l">
                  <a:buClr>
                    <a:schemeClr val="tx1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0C607A-CFDA-13EA-4102-C540BE33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13" y="1651752"/>
                <a:ext cx="5465763" cy="3970318"/>
              </a:xfrm>
              <a:prstGeom prst="rect">
                <a:avLst/>
              </a:prstGeom>
              <a:blipFill>
                <a:blip r:embed="rId4"/>
                <a:stretch>
                  <a:fillRect t="-1843" r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97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10505839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 Overview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2. Polynomial interpolation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3. Polynomial approximation theory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4. Discrete Least Squares – polynomial data 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1.4 Floating point arithmetic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1617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6C1F-7681-34AC-A0B4-5AD997D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Machine precision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1EA3D-4BD1-BD06-961E-443ACDE0F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2804E-DD52-D019-1890-4065AE54B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D65060-73D1-C37C-51F8-95B5FC1B31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10400" y="1053000"/>
                <a:ext cx="8931563" cy="4752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When rounding, two adjacent numbers are spaced by the </a:t>
                </a:r>
                <a:r>
                  <a:rPr lang="en-US" b="1" dirty="0">
                    <a:solidFill>
                      <a:srgbClr val="EC6602"/>
                    </a:solidFill>
                    <a:latin typeface="+mj-lt"/>
                  </a:rPr>
                  <a:t>machine precision</a:t>
                </a:r>
                <a:endParaRPr lang="en-US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EC6602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dirty="0" smtClean="0">
                        <a:solidFill>
                          <a:srgbClr val="EC6602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For single precision (np.float32) we have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highlight>
                          <a:srgbClr val="000028"/>
                        </a:highlight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highlight>
                          <a:srgbClr val="000028"/>
                        </a:highlight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l-GR" b="0" i="1" dirty="0" smtClean="0">
                            <a:solidFill>
                              <a:srgbClr val="FFFFFF"/>
                            </a:solidFill>
                            <a:effectLst/>
                            <a:highlight>
                              <a:srgbClr val="000028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dirty="0" smtClean="0">
                            <a:solidFill>
                              <a:srgbClr val="FFFFFF"/>
                            </a:solidFill>
                            <a:effectLst/>
                            <a:highlight>
                              <a:srgbClr val="000028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highlight>
                              <a:srgbClr val="000028"/>
                            </a:highlight>
                            <a:latin typeface="Cambria Math" panose="02040503050406030204" pitchFamily="18" charset="0"/>
                          </a:rPr>
                          <m:t>−23/2</m:t>
                        </m:r>
                      </m:sup>
                    </m:sSup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highlight>
                          <a:srgbClr val="000028"/>
                        </a:highlight>
                        <a:latin typeface="Cambria Math" panose="02040503050406030204" pitchFamily="18" charset="0"/>
                      </a:rPr>
                      <m:t> ≈ 1.19209 × 10^−7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We define the </a:t>
                </a:r>
                <a:r>
                  <a:rPr lang="en-US" b="1" dirty="0">
                    <a:solidFill>
                      <a:srgbClr val="EC6602"/>
                    </a:solidFill>
                    <a:latin typeface="+mj-lt"/>
                  </a:rPr>
                  <a:t>round-off error </a:t>
                </a:r>
                <a:r>
                  <a:rPr lang="en-US" dirty="0">
                    <a:latin typeface="+mj-lt"/>
                  </a:rPr>
                  <a:t>in absolute/relative terms as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Absolute: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𝑓𝑙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≤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, (where e is the exponent and b =2)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Relative 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𝑓𝑙</m:t>
                            </m:r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>
                      <a:rPr lang="el-GR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>
                  <a:solidFill>
                    <a:schemeClr val="accent3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j-lt"/>
                  </a:rPr>
                  <a:t>The usual calculus rules are altered with the floating-point representation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 •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 •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)(1 +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),  • = (+, −, ×, ÷), |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| ≤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1800" dirty="0"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rgbClr val="EC6602"/>
                    </a:solidFill>
                    <a:latin typeface="+mj-lt"/>
                  </a:rPr>
                  <a:t>Addition is not associative in this context</a:t>
                </a:r>
                <a:r>
                  <a:rPr lang="en-US" sz="1800" dirty="0">
                    <a:latin typeface="+mj-lt"/>
                  </a:rPr>
                  <a:t> !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 ≠ 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D65060-73D1-C37C-51F8-95B5FC1B3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10400" y="1053000"/>
                <a:ext cx="8931563" cy="4752000"/>
              </a:xfrm>
              <a:blipFill>
                <a:blip r:embed="rId3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9FA088C-7533-30F9-F165-6AB6C2A81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611" y="1214237"/>
            <a:ext cx="2395549" cy="132846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064BA2D-EE8C-A169-7A80-D4E3FB4FA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610" y="3216254"/>
            <a:ext cx="2395550" cy="19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09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5108-9D6A-8E83-9A46-5D22658C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in floating point arithmetic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DC4451-E050-A19C-56B9-662003519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EA864-565D-8FBC-6C49-9822EC051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5CD825-B9E1-EEE2-87CE-164AFBF2A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10674760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561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1.5 Conditioning and stability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52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BDF8-B105-B524-6E84-CC372E74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BBDF-C8FC-456E-86AA-47DF27E9C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8763-0243-0477-3355-40D9BC5284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C6D1F-6ABD-3D0F-820C-DFCD52964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400" y="1414800"/>
            <a:ext cx="11082338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Stability is an important concept in numerical analysis, and is found in different contexts:</a:t>
            </a:r>
          </a:p>
          <a:p>
            <a:pPr marL="465750" lvl="1" indent="-285750"/>
            <a:r>
              <a:rPr lang="en-US" sz="2000" dirty="0"/>
              <a:t>Stability of numerical schemes (e.g. ODEs, finite differences),</a:t>
            </a:r>
          </a:p>
          <a:p>
            <a:pPr marL="465750" lvl="1" indent="-285750"/>
            <a:r>
              <a:rPr lang="en-US" sz="2000" dirty="0"/>
              <a:t>Stability of numerical algorithms (e.g. linear systems),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linked to the </a:t>
            </a:r>
            <a:r>
              <a:rPr lang="en-US" sz="2000" dirty="0">
                <a:solidFill>
                  <a:srgbClr val="EC6602"/>
                </a:solidFill>
              </a:rPr>
              <a:t>propagation of errors during the computation.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3" indent="0">
              <a:buNone/>
            </a:pPr>
            <a:r>
              <a:rPr lang="en-US" sz="2000" dirty="0"/>
              <a:t>	</a:t>
            </a:r>
          </a:p>
          <a:p>
            <a:pPr lvl="3" indent="0">
              <a:buNone/>
            </a:pPr>
            <a:r>
              <a:rPr lang="en-US" sz="2000" dirty="0"/>
              <a:t>	Stability has also meanings at the </a:t>
            </a:r>
            <a:r>
              <a:rPr lang="en-US" sz="2000" b="1" dirty="0"/>
              <a:t>continuous</a:t>
            </a:r>
            <a:r>
              <a:rPr lang="en-US" sz="2000" dirty="0"/>
              <a:t> level (PDE, dynamical systems). </a:t>
            </a:r>
          </a:p>
          <a:p>
            <a:pPr lvl="3" indent="0">
              <a:buNone/>
            </a:pPr>
            <a:endParaRPr lang="en-US" sz="2000" dirty="0"/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BF8E6B74-4215-DFB2-8C55-2BCF6EC6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400" y="3634079"/>
            <a:ext cx="765928" cy="7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7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16791C-9B4C-7611-2CB3-1D0C4742F3CF}"/>
              </a:ext>
            </a:extLst>
          </p:cNvPr>
          <p:cNvSpPr/>
          <p:nvPr/>
        </p:nvSpPr>
        <p:spPr>
          <a:xfrm>
            <a:off x="410400" y="1254932"/>
            <a:ext cx="11222038" cy="104369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C6C1F-7681-34AC-A0B4-5AD997D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1EA3D-4BD1-BD06-961E-443ACDE0F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2804E-DD52-D019-1890-4065AE54B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65060-73D1-C37C-51F8-95B5FC1B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2184400"/>
            <a:ext cx="10891838" cy="398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endParaRPr lang="en-US" dirty="0"/>
          </a:p>
        </p:txBody>
      </p:sp>
      <p:pic>
        <p:nvPicPr>
          <p:cNvPr id="9" name="Picture 8" descr="A diagram of a complex algorithm&#10;&#10;Description automatically generated">
            <a:extLst>
              <a:ext uri="{FF2B5EF4-FFF2-40B4-BE49-F238E27FC236}">
                <a16:creationId xmlns:a16="http://schemas.microsoft.com/office/drawing/2014/main" id="{EDD21925-3DC7-D6AD-8550-2A8E6B59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5" y="3043962"/>
            <a:ext cx="5211609" cy="2796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A9563-EE45-2F9D-3C75-D5D90201133E}"/>
              </a:ext>
            </a:extLst>
          </p:cNvPr>
          <p:cNvSpPr txBox="1"/>
          <p:nvPr/>
        </p:nvSpPr>
        <p:spPr>
          <a:xfrm>
            <a:off x="4332794" y="5834499"/>
            <a:ext cx="3958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Illustration from Nicholas J. Higham blog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1B4CE2-B8FA-13F8-7547-4A1D38F1F4C9}"/>
                  </a:ext>
                </a:extLst>
              </p:cNvPr>
              <p:cNvSpPr txBox="1"/>
              <p:nvPr/>
            </p:nvSpPr>
            <p:spPr>
              <a:xfrm>
                <a:off x="410400" y="1297447"/>
                <a:ext cx="11222038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forward error measures the difference between the computed and exact value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backward error is the error on the 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for a perturbed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1B4CE2-B8FA-13F8-7547-4A1D38F1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297447"/>
                <a:ext cx="11222038" cy="958660"/>
              </a:xfrm>
              <a:prstGeom prst="rect">
                <a:avLst/>
              </a:prstGeom>
              <a:blipFill>
                <a:blip r:embed="rId3"/>
                <a:stretch>
                  <a:fillRect l="-489" b="-10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28D7FCE-2775-15D1-276E-6A9029912788}"/>
              </a:ext>
            </a:extLst>
          </p:cNvPr>
          <p:cNvSpPr txBox="1"/>
          <p:nvPr/>
        </p:nvSpPr>
        <p:spPr>
          <a:xfrm>
            <a:off x="410400" y="2442623"/>
            <a:ext cx="10777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If the backward error is “small”, we say the algorithm to be backward-stable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36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DD45-8E09-BDA7-6D67-CEE3DEE0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Conditioning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A831F-8489-239A-5D67-BBAEA3A60B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D30D7-1D45-3563-DC73-F189F5BFC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" name="Picture 9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B89EAB8D-90F7-A98F-CE30-D35D5C36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04" y="1682368"/>
            <a:ext cx="4335411" cy="21084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F9264B-FC8B-D5AD-F47D-1DE2DBC8762C}"/>
              </a:ext>
            </a:extLst>
          </p:cNvPr>
          <p:cNvSpPr txBox="1">
            <a:spLocks/>
          </p:cNvSpPr>
          <p:nvPr/>
        </p:nvSpPr>
        <p:spPr bwMode="black">
          <a:xfrm>
            <a:off x="410400" y="1414800"/>
            <a:ext cx="11082338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condition number is the ratio of a relative change in the output to a relative change in the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Input. Condition number κ</a:t>
            </a:r>
          </a:p>
          <a:p>
            <a:pPr marL="465750" lvl="1" indent="-285750" algn="ctr"/>
            <a:r>
              <a:rPr lang="en-US" sz="2000" dirty="0"/>
              <a:t>κ = |(f (xˆ|)(−xˆ−f(xx)))/f (x)|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the relation</a:t>
            </a:r>
          </a:p>
          <a:p>
            <a:pPr algn="ctr"/>
            <a:r>
              <a:rPr lang="en-US" sz="2000" dirty="0"/>
              <a:t>|relative forward error| = Condition number ×|relative backward error|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represents the sensitivity related to the input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C6602"/>
                </a:solidFill>
              </a:rPr>
              <a:t>Conditioning depends on the problem, stability depends on the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3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12D674-3A3E-B6E1-5877-7F9ACA35731B}"/>
              </a:ext>
            </a:extLst>
          </p:cNvPr>
          <p:cNvSpPr/>
          <p:nvPr/>
        </p:nvSpPr>
        <p:spPr>
          <a:xfrm>
            <a:off x="410400" y="5195109"/>
            <a:ext cx="11222038" cy="104369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D6D5F-B8F4-6A8E-16A4-CE5E407CF61D}"/>
              </a:ext>
            </a:extLst>
          </p:cNvPr>
          <p:cNvSpPr txBox="1"/>
          <p:nvPr/>
        </p:nvSpPr>
        <p:spPr>
          <a:xfrm>
            <a:off x="559562" y="5208140"/>
            <a:ext cx="11222038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For a C^1 function differentiable function f</a:t>
            </a:r>
          </a:p>
          <a:p>
            <a:pPr lvl="1" indent="0" algn="ctr">
              <a:lnSpc>
                <a:spcPct val="150000"/>
              </a:lnSpc>
              <a:buNone/>
            </a:pPr>
            <a:r>
              <a:rPr lang="en-US" sz="2000" dirty="0"/>
              <a:t>κ = |(f (xˆ|)(−xˆ−f(xx)))/f (x)|= |</a:t>
            </a:r>
            <a:r>
              <a:rPr lang="en-US" sz="2000" dirty="0" err="1"/>
              <a:t>xf</a:t>
            </a:r>
            <a:r>
              <a:rPr lang="en-US" sz="2000" dirty="0"/>
              <a:t>’(x)/f(x)|</a:t>
            </a:r>
          </a:p>
          <a:p>
            <a:pPr lvl="1" indent="0">
              <a:lnSpc>
                <a:spcPct val="150000"/>
              </a:lnSpc>
              <a:buNone/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461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2416-C8A9-4CCD-F1F4-C6CE9C2A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be an exercise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39FA5-442E-A198-E8CA-549473D7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852ED-E733-984E-D299-1D9FF7E442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Picture 11" descr="A page of a math problem&#10;&#10;Description automatically generated">
            <a:extLst>
              <a:ext uri="{FF2B5EF4-FFF2-40B4-BE49-F238E27FC236}">
                <a16:creationId xmlns:a16="http://schemas.microsoft.com/office/drawing/2014/main" id="{44760B13-9202-7B5D-35F0-543CE41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80" y="1282859"/>
            <a:ext cx="8064104" cy="47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49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1.6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AEEEE7-5A3C-A8FB-B801-DE30A2F63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machines use a floating-point representation,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must be very careful during computations to avoid round-off errors,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Conditioning depends on the problem, stability depends on the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Designing numerically stable algorithms is in general not trivial</a:t>
            </a:r>
          </a:p>
        </p:txBody>
      </p:sp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Discrete Data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3B1DA-7E0A-F8F4-6A20-373B20437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2361933"/>
            <a:ext cx="11376026" cy="356500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There are many diﬀerent things we might want to do with such data. 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Plot data on a graph and draw a curve through the data points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Infer data values between the points or predict values beyond the available data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Determine important parameters (e.g. birth/death rates) if the data represents a physical phenomenon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Approximate the derivative or integral, or quickly evaluate the function, if the data represents an underlying function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+mj-lt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Objective</a:t>
            </a:r>
            <a:r>
              <a:rPr lang="en-US" dirty="0">
                <a:latin typeface="+mj-lt"/>
              </a:rPr>
              <a:t>: represent discrete data in terms of relatively </a:t>
            </a:r>
            <a:r>
              <a:rPr lang="en-US" b="1" dirty="0">
                <a:solidFill>
                  <a:srgbClr val="EF0137"/>
                </a:solidFill>
                <a:latin typeface="+mj-lt"/>
              </a:rPr>
              <a:t>simple functions </a:t>
            </a:r>
            <a:r>
              <a:rPr lang="en-US" dirty="0">
                <a:latin typeface="+mj-lt"/>
              </a:rPr>
              <a:t>for easy manipulation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7EE64E-8E93-B031-1DC1-B6F5AF64F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830201"/>
              </p:ext>
            </p:extLst>
          </p:nvPr>
        </p:nvGraphicFramePr>
        <p:xfrm>
          <a:off x="3116082" y="1337526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89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E009-1250-176C-777A-111F12F9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Importance of Interpolation</a:t>
            </a:r>
            <a:b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7F199-AB64-DB35-5DAB-A254A8BF54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AE54B-9DB2-4C52-AEB8-316D51AA5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36E298-6B3F-AE1A-9C40-C0AE11668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Traditionally, interpolation was used to compute approximate values of mathematical functions between tabulated values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Advent of computers/calculators has reduced this application, but interpolation remains a cornerstone of numerical analysis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But interpolation is 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+mj-lt"/>
              </a:rPr>
              <a:t>more than just a data manipulation technique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sz="2000" dirty="0">
                <a:latin typeface="+mj-lt"/>
              </a:rPr>
              <a:t>Discrete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+mj-lt"/>
              </a:rPr>
              <a:t> Continuous: </a:t>
            </a:r>
          </a:p>
          <a:p>
            <a:pPr marL="825750" lvl="3" indent="-285750">
              <a:lnSpc>
                <a:spcPct val="150000"/>
              </a:lnSpc>
            </a:pPr>
            <a:r>
              <a:rPr lang="en-US" sz="2000" dirty="0">
                <a:latin typeface="+mj-lt"/>
              </a:rPr>
              <a:t>r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epresenting discrete data as a function (vs. a table)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+mj-lt"/>
              </a:rPr>
              <a:t>is key to bridging finite- and infinite-dimensional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60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7537-C2C6-6E17-21C3-A05AB5E1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Importance of Interpolation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1B1799-D2BB-321B-61EC-49FC20EAFB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3DD93-43F5-05CA-CA13-B5DC7E65B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B9847C-30BD-64BE-088F-FF6BF820B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10501"/>
              </p:ext>
            </p:extLst>
          </p:nvPr>
        </p:nvGraphicFramePr>
        <p:xfrm>
          <a:off x="5342398" y="1582623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  <p:pic>
        <p:nvPicPr>
          <p:cNvPr id="9" name="Content Placeholder 8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03AA9AD3-3B1E-382D-C4FC-3E2AF46E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2572" y="3113905"/>
            <a:ext cx="5289251" cy="300409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29816E-15E4-2476-34C6-C2720ED9666D}"/>
              </a:ext>
            </a:extLst>
          </p:cNvPr>
          <p:cNvSpPr txBox="1"/>
          <p:nvPr/>
        </p:nvSpPr>
        <p:spPr>
          <a:xfrm>
            <a:off x="1725104" y="1806332"/>
            <a:ext cx="20267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Discrete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C88F0-9094-E533-A57A-A0345091EB0C}"/>
              </a:ext>
            </a:extLst>
          </p:cNvPr>
          <p:cNvSpPr txBox="1"/>
          <p:nvPr/>
        </p:nvSpPr>
        <p:spPr>
          <a:xfrm>
            <a:off x="1725104" y="4313005"/>
            <a:ext cx="20267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Continuous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9F7C0E-83DE-05F7-8C64-804424CDB398}"/>
              </a:ext>
            </a:extLst>
          </p:cNvPr>
          <p:cNvCxnSpPr/>
          <p:nvPr/>
        </p:nvCxnSpPr>
        <p:spPr>
          <a:xfrm>
            <a:off x="2738486" y="2696066"/>
            <a:ext cx="0" cy="1206631"/>
          </a:xfrm>
          <a:prstGeom prst="straightConnector1">
            <a:avLst/>
          </a:prstGeom>
          <a:ln w="76200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74310C-E7C2-7E84-0436-92F4B7E513BB}"/>
              </a:ext>
            </a:extLst>
          </p:cNvPr>
          <p:cNvSpPr txBox="1"/>
          <p:nvPr/>
        </p:nvSpPr>
        <p:spPr>
          <a:xfrm>
            <a:off x="788496" y="3113905"/>
            <a:ext cx="1873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+mj-lt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18245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0A5F-767A-61DD-52F3-FE3D11E4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functions used in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090EC-EC78-8D0E-124B-F59521B7B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042B0-08FE-BB4A-EBE5-0EF3F18F2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0CEFE3-C0DB-F0EB-369B-FA4A4A73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5970784" cy="47520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Exercise: </a:t>
            </a:r>
          </a:p>
          <a:p>
            <a:pPr marL="645750" lvl="2" indent="-285750">
              <a:lnSpc>
                <a:spcPct val="100000"/>
              </a:lnSpc>
            </a:pPr>
            <a:r>
              <a:rPr lang="en-US" dirty="0"/>
              <a:t>Can you recognize some of the function types used here?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6C71983-295A-6B5A-EE4A-8251A428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58" y="1414800"/>
            <a:ext cx="4880606" cy="33922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4002AE-3A92-EEB4-C1EE-02F3C2970849}"/>
              </a:ext>
            </a:extLst>
          </p:cNvPr>
          <p:cNvSpPr/>
          <p:nvPr/>
        </p:nvSpPr>
        <p:spPr>
          <a:xfrm>
            <a:off x="9624767" y="3346515"/>
            <a:ext cx="1743959" cy="952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2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0A5F-767A-61DD-52F3-FE3D11E4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functions used in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090EC-EC78-8D0E-124B-F59521B7B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042B0-08FE-BB4A-EBE5-0EF3F18F2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50CEFE3-C0DB-F0EB-369B-FA4A4A734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5970784" cy="4752000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E9CC8"/>
                    </a:solidFill>
                  </a:rPr>
                  <a:t>Polynomials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₀ +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₂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² + … +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ₙ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ⁿ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861D"/>
                    </a:solidFill>
                  </a:rPr>
                  <a:t>Piecewise polynomials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{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∈ [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₂(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∈ [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…}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AB35A"/>
                    </a:solidFill>
                  </a:rPr>
                  <a:t>Trigonometric </a:t>
                </a:r>
                <a:r>
                  <a:rPr lang="en-US" dirty="0"/>
                  <a:t>: e.g.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Siemens Sans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DD4D4E"/>
                    </a:solidFill>
                  </a:rPr>
                  <a:t>Exponential </a:t>
                </a:r>
                <a:r>
                  <a:rPr lang="en-US" dirty="0"/>
                  <a:t>: e.g. 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Siemens Sans"/>
                  </a:rPr>
                  <a:t>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₀ +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ₓ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B596D1"/>
                    </a:solidFill>
                  </a:rPr>
                  <a:t>Rational </a:t>
                </a:r>
                <a:r>
                  <a:rPr lang="en-US" dirty="0"/>
                  <a:t>: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Siemens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 … + 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ₙ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ⁿ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₀ + 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₁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₂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² + … + 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ₘ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ᵐ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50CEFE3-C0DB-F0EB-369B-FA4A4A734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5970784" cy="4752000"/>
              </a:xfrm>
              <a:blipFill>
                <a:blip r:embed="rId2"/>
                <a:stretch>
                  <a:fillRect l="-214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6C71983-295A-6B5A-EE4A-8251A428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58" y="1414800"/>
            <a:ext cx="4880606" cy="33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1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Polynomial Interpolation vs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99" y="1306800"/>
                <a:ext cx="6471167" cy="4752000"/>
              </a:xfrm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accent1"/>
                    </a:solidFill>
                  </a:rPr>
                  <a:t>Interpolation</a:t>
                </a:r>
                <a:r>
                  <a:rPr lang="en-US" sz="2000" dirty="0"/>
                  <a:t> = Exact Data Fit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some cases (noisy or too much data), exact data fit not always appropriate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data has experimental/significant errors, it's preferable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 to smooth out noise</a:t>
                </a:r>
              </a:p>
              <a:p>
                <a:pPr marL="702900" lvl="2" indent="-342900">
                  <a:lnSpc>
                    <a:spcPct val="150000"/>
                  </a:lnSpc>
                </a:pPr>
                <a:r>
                  <a:rPr lang="en-US" sz="2000" dirty="0"/>
                  <a:t>We do not need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to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, but only capture the main trend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02900" lvl="2" indent="-342900">
                  <a:lnSpc>
                    <a:spcPct val="150000"/>
                  </a:lnSpc>
                </a:pPr>
                <a:r>
                  <a:rPr lang="en-US" sz="2000" dirty="0"/>
                  <a:t>we can try to fit the data to a polynomial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of lower degree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we talk about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discrete least squares.</a:t>
                </a: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99" y="1306800"/>
                <a:ext cx="6471167" cy="4752000"/>
              </a:xfrm>
              <a:blipFill>
                <a:blip r:embed="rId3"/>
                <a:stretch>
                  <a:fillRect l="-2260" r="-1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1" name="Picture 10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41051806-36CE-DF78-D4FB-487F64CC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455" y="968391"/>
            <a:ext cx="4195696" cy="46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30699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1035</TotalTime>
  <Words>2380</Words>
  <Application>Microsoft Office PowerPoint</Application>
  <PresentationFormat>Widescreen</PresentationFormat>
  <Paragraphs>292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Cambria Math</vt:lpstr>
      <vt:lpstr>Siemens Sans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(2/7) Interpolation </vt:lpstr>
      <vt:lpstr>Outline</vt:lpstr>
      <vt:lpstr>1. Overview</vt:lpstr>
      <vt:lpstr>Discrete Data </vt:lpstr>
      <vt:lpstr>The Importance of Interpolation </vt:lpstr>
      <vt:lpstr>The Importance of Interpolation</vt:lpstr>
      <vt:lpstr>Type of functions used in interpolation</vt:lpstr>
      <vt:lpstr>Type of functions used in interpolation</vt:lpstr>
      <vt:lpstr>Polynomial Interpolation vs approximation</vt:lpstr>
      <vt:lpstr>2. Interpolation</vt:lpstr>
      <vt:lpstr>Monomial basis</vt:lpstr>
      <vt:lpstr>Exercise: pen and paper</vt:lpstr>
      <vt:lpstr>Sources of Approximation</vt:lpstr>
      <vt:lpstr>Example 1 - Data Error and truncation Error</vt:lpstr>
      <vt:lpstr>Round-off vs discretization errors An example</vt:lpstr>
      <vt:lpstr>1.3 Representation of real numbers</vt:lpstr>
      <vt:lpstr>Floating-point representation</vt:lpstr>
      <vt:lpstr>Floating-point representation single precision (IEEE-754) – 32 bits </vt:lpstr>
      <vt:lpstr>Single/double precision  Example</vt:lpstr>
      <vt:lpstr>1.4 Floating point arithmetic</vt:lpstr>
      <vt:lpstr>Machine precision</vt:lpstr>
      <vt:lpstr>Operations in floating point arithmetic</vt:lpstr>
      <vt:lpstr>1.5 Conditioning and stability</vt:lpstr>
      <vt:lpstr>Stability</vt:lpstr>
      <vt:lpstr>Stability</vt:lpstr>
      <vt:lpstr>Conditioning</vt:lpstr>
      <vt:lpstr>Could be an exercise</vt:lpstr>
      <vt:lpstr>1.6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Template;C_Restricted</cp:keywords>
  <dc:description>Version 3.4.3
January 2023</dc:description>
  <cp:lastModifiedBy>Beriot, Hadrien (DI SW PLM STS SDDEV MECH PHY ACOU)</cp:lastModifiedBy>
  <cp:revision>51</cp:revision>
  <dcterms:created xsi:type="dcterms:W3CDTF">2024-05-09T06:24:37Z</dcterms:created>
  <dcterms:modified xsi:type="dcterms:W3CDTF">2024-10-29T21:33:25Z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Restricted</vt:lpwstr>
  </property>
  <property fmtid="{D5CDD505-2E9C-101B-9397-08002B2CF9AE}" pid="12" name="sodocoClasLang">
    <vt:lpwstr>Restricted</vt:lpwstr>
  </property>
  <property fmtid="{D5CDD505-2E9C-101B-9397-08002B2CF9AE}" pid="13" name="sodocoClasLangId">
    <vt:i4>0</vt:i4>
  </property>
  <property fmtid="{D5CDD505-2E9C-101B-9397-08002B2CF9AE}" pid="14" name="sodocoClasId">
    <vt:i4>1</vt:i4>
  </property>
</Properties>
</file>